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476" r:id="rId5"/>
    <p:sldId id="508" r:id="rId6"/>
    <p:sldId id="571" r:id="rId7"/>
    <p:sldId id="572" r:id="rId8"/>
    <p:sldId id="573" r:id="rId9"/>
    <p:sldId id="574" r:id="rId10"/>
    <p:sldId id="575" r:id="rId11"/>
    <p:sldId id="576" r:id="rId12"/>
    <p:sldId id="577" r:id="rId13"/>
    <p:sldId id="579" r:id="rId14"/>
    <p:sldId id="578" r:id="rId15"/>
    <p:sldId id="580" r:id="rId16"/>
    <p:sldId id="582" r:id="rId17"/>
    <p:sldId id="581" r:id="rId18"/>
    <p:sldId id="534" r:id="rId19"/>
    <p:sldId id="30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9E"/>
    <a:srgbClr val="719E8B"/>
    <a:srgbClr val="6C9986"/>
    <a:srgbClr val="7CAD98"/>
    <a:srgbClr val="9DB52E"/>
    <a:srgbClr val="4A6596"/>
    <a:srgbClr val="E8A946"/>
    <a:srgbClr val="C344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666"/>
    <p:restoredTop sz="79388"/>
  </p:normalViewPr>
  <p:slideViewPr>
    <p:cSldViewPr snapToGrid="0">
      <p:cViewPr varScale="1">
        <p:scale>
          <a:sx n="100" d="100"/>
          <a:sy n="100" d="100"/>
        </p:scale>
        <p:origin x="776" y="168"/>
      </p:cViewPr>
      <p:guideLst>
        <p:guide orient="horz" pos="1872"/>
        <p:guide pos="3840"/>
      </p:guideLst>
    </p:cSldViewPr>
  </p:slideViewPr>
  <p:outlineViewPr>
    <p:cViewPr>
      <p:scale>
        <a:sx n="33" d="100"/>
        <a:sy n="33" d="100"/>
      </p:scale>
      <p:origin x="0" y="-2448"/>
    </p:cViewPr>
  </p:outlineViewPr>
  <p:notesTextViewPr>
    <p:cViewPr>
      <p:scale>
        <a:sx n="85" d="100"/>
        <a:sy n="85" d="100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E5BDF-9B7E-3646-B6C9-FC2C3E116129}" type="datetimeFigureOut">
              <a:rPr lang="en-US" smtClean="0"/>
              <a:t>4/27/20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BADB7-1FBB-B74E-B90C-DA1567BD0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38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98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44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CDC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33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42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DFFE52E-3C23-214A-AFC7-5A0FDE3C5F37}"/>
              </a:ext>
            </a:extLst>
          </p:cNvPr>
          <p:cNvSpPr/>
          <p:nvPr userDrawn="1"/>
        </p:nvSpPr>
        <p:spPr>
          <a:xfrm>
            <a:off x="301083" y="5854390"/>
            <a:ext cx="3557239" cy="579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B68497-26BB-1B43-8DC7-DC310B353F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6AF493-8553-F64D-9DD1-212BE76418A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379" y="884355"/>
            <a:ext cx="2033239" cy="84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47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2154" y="911225"/>
            <a:ext cx="11430000" cy="481084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593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35671"/>
            <a:ext cx="308688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499" y="235671"/>
            <a:ext cx="8186001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09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 userDrawn="1"/>
        </p:nvSpPr>
        <p:spPr>
          <a:xfrm>
            <a:off x="7047297" y="345238"/>
            <a:ext cx="4433643" cy="3619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877.277.1044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100" b="1" err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magenic.com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//</a:t>
            </a:r>
            <a:endParaRPr lang="en-US" sz="1200" b="1" i="0">
              <a:solidFill>
                <a:srgbClr val="56565A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11374267" y="345238"/>
            <a:ext cx="457929" cy="29911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fld id="{28E39B6D-4B99-497D-9F61-EDE8F8EC9C63}" type="slidenum">
              <a:rPr lang="en-US" sz="1100" b="1" baseline="0" smtClean="0">
                <a:solidFill>
                  <a:srgbClr val="56565A"/>
                </a:solidFill>
                <a:latin typeface="+mj-lt"/>
                <a:cs typeface="Cordia New" panose="020B0304020202020204" pitchFamily="34" charset="-34"/>
              </a:rPr>
              <a:pPr algn="l"/>
              <a:t>‹#›</a:t>
            </a:fld>
            <a:endParaRPr lang="en-US" sz="1100" b="1" baseline="0">
              <a:solidFill>
                <a:srgbClr val="56565A"/>
              </a:solidFill>
              <a:latin typeface="+mj-lt"/>
              <a:cs typeface="Cordia New" panose="020B0304020202020204" pitchFamily="34" charset="-34"/>
            </a:endParaRPr>
          </a:p>
        </p:txBody>
      </p:sp>
      <p:sp>
        <p:nvSpPr>
          <p:cNvPr id="5" name="Subtitle 2"/>
          <p:cNvSpPr txBox="1">
            <a:spLocks/>
          </p:cNvSpPr>
          <p:nvPr userDrawn="1"/>
        </p:nvSpPr>
        <p:spPr>
          <a:xfrm>
            <a:off x="6816011" y="4975156"/>
            <a:ext cx="5267132" cy="669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600"/>
              </a:lnSpc>
              <a:spcBef>
                <a:spcPts val="0"/>
              </a:spcBef>
            </a:pPr>
            <a:r>
              <a:rPr lang="en-US" sz="6500" b="0" i="1">
                <a:solidFill>
                  <a:srgbClr val="56565A"/>
                </a:solidFill>
                <a:latin typeface="+mn-lt"/>
                <a:ea typeface="Dotum" panose="020B0600000101010101" pitchFamily="34" charset="-127"/>
                <a:cs typeface="Cordia New" panose="020B0304020202020204" pitchFamily="34" charset="-34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26564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1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11430000" cy="48108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08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447" y="252398"/>
            <a:ext cx="11429999" cy="342395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4447" y="3703343"/>
            <a:ext cx="11429999" cy="201872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63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4447" y="914401"/>
            <a:ext cx="5625353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914401"/>
            <a:ext cx="5652247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947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500" y="904973"/>
            <a:ext cx="561107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500" y="1719359"/>
            <a:ext cx="561107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904973"/>
            <a:ext cx="563958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719359"/>
            <a:ext cx="563958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024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007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16841B-46D0-AB45-9498-9AC2186FB7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73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0322" y="254524"/>
            <a:ext cx="6628598" cy="546754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101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36622" y="248270"/>
            <a:ext cx="6616330" cy="54581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984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154" y="265393"/>
            <a:ext cx="11430000" cy="51089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154" y="911225"/>
            <a:ext cx="11430000" cy="3884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59794-ECCE-9047-87DB-E7CDED2F621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86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15000"/>
        <a:buFont typeface="Franklin Gothic Book" panose="020B0503020102020204" pitchFamily="34" charset="0"/>
        <a:buChar char="»"/>
        <a:defRPr sz="2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130000"/>
        <a:buFont typeface="Franklin Gothic Book" panose="020B0503020102020204" pitchFamily="34" charset="0"/>
        <a:buChar char="›"/>
        <a:defRPr sz="24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Franklin Gothic Book" panose="020B0503020102020204" pitchFamily="34" charset="0"/>
        <a:buChar char="−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hyperlink" Target="https://www.tensorflow.org/lite/guide/pyth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serving/blob/master/tensorflow_serving/g3doc/docker.md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genic/MMLTensorflow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mazon.com/Deep-Learning-TensorFlow-Keras-Regression-ebook/dp/B082MBMFVF/ref=sr_1_4?dchild=1&amp;keywords=tensorflow+2.0&amp;qid=1587071084&amp;sr=8-4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4294967295"/>
          </p:nvPr>
        </p:nvSpPr>
        <p:spPr>
          <a:xfrm>
            <a:off x="295544" y="668256"/>
            <a:ext cx="3782275" cy="412233"/>
          </a:xfrm>
        </p:spPr>
        <p:txBody>
          <a:bodyPr>
            <a:noAutofit/>
          </a:bodyPr>
          <a:lstStyle/>
          <a:p>
            <a:r>
              <a:rPr lang="en-US" sz="2000" dirty="0">
                <a:latin typeface="+mn-lt"/>
              </a:rPr>
              <a:t>5.12.2020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73089" y="2125377"/>
            <a:ext cx="129293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316217" y="3762739"/>
            <a:ext cx="7885827" cy="90214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5500"/>
              </a:lnSpc>
              <a:spcBef>
                <a:spcPct val="0"/>
              </a:spcBef>
              <a:buNone/>
              <a:defRPr sz="6000" i="1" kern="1200" baseline="0">
                <a:solidFill>
                  <a:schemeClr val="tx1"/>
                </a:solidFill>
                <a:latin typeface="+mn-lt"/>
                <a:ea typeface="+mj-ea"/>
                <a:cs typeface="Cordia New" panose="020B0304020202020204" pitchFamily="34" charset="-34"/>
              </a:defRPr>
            </a:lvl1pPr>
          </a:lstStyle>
          <a:p>
            <a:r>
              <a:rPr lang="en-US" sz="2800" b="1" i="0" dirty="0">
                <a:solidFill>
                  <a:srgbClr val="53565A"/>
                </a:solidFill>
                <a:latin typeface="Franklin Gothic Demi" panose="020B0703020102020204" pitchFamily="34" charset="0"/>
              </a:rPr>
              <a:t>Machine Learning In TensorFlow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384752" y="4818790"/>
            <a:ext cx="4198448" cy="991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1700"/>
              </a:lnSpc>
              <a:spcBef>
                <a:spcPts val="0"/>
              </a:spcBef>
              <a:buClr>
                <a:schemeClr val="tx2"/>
              </a:buClr>
              <a:buSzPct val="115000"/>
              <a:buFont typeface="Franklin Gothic Book" panose="020B0503020102020204" pitchFamily="34" charset="0"/>
              <a:buNone/>
              <a:defRPr sz="1350" b="0" kern="0" spc="30" baseline="0">
                <a:solidFill>
                  <a:schemeClr val="accent5"/>
                </a:solidFill>
                <a:latin typeface="+mn-lt"/>
                <a:ea typeface="+mn-ea"/>
                <a:cs typeface="Cordia New" panose="020B0304020202020204" pitchFamily="34" charset="-34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30000"/>
              <a:buFont typeface="Franklin Gothic Book" panose="020B0503020102020204" pitchFamily="34" charset="0"/>
              <a:buNone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Franklin Gothic Book" panose="020B0503020102020204" pitchFamily="34" charset="0"/>
              <a:buNone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8BE3C"/>
              </a:buClr>
            </a:pPr>
            <a:r>
              <a:rPr lang="en-US" sz="1200" b="1" dirty="0">
                <a:solidFill>
                  <a:prstClr val="white">
                    <a:lumMod val="65000"/>
                  </a:prstClr>
                </a:solidFill>
              </a:rPr>
              <a:t>Kevin Ford</a:t>
            </a:r>
          </a:p>
          <a:p>
            <a:pPr>
              <a:buClr>
                <a:srgbClr val="78BE3C"/>
              </a:buClr>
            </a:pPr>
            <a:r>
              <a:rPr lang="en-US" sz="1200" dirty="0" err="1">
                <a:solidFill>
                  <a:prstClr val="white">
                    <a:lumMod val="65000"/>
                  </a:prstClr>
                </a:solidFill>
              </a:rPr>
              <a:t>kevinf@magenic.com</a:t>
            </a:r>
            <a:endParaRPr lang="en-US" sz="12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buClr>
                <a:srgbClr val="78BE3C"/>
              </a:buClr>
            </a:pPr>
            <a:r>
              <a:rPr lang="is-IS" sz="1200" dirty="0">
                <a:solidFill>
                  <a:prstClr val="white">
                    <a:lumMod val="65000"/>
                  </a:prstClr>
                </a:solidFill>
              </a:rPr>
              <a:t>617 359-5192</a:t>
            </a:r>
            <a:endParaRPr lang="en-US" sz="12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241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52DAD7-2C47-DA4D-A5A2-5538B70CF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54" y="1230672"/>
            <a:ext cx="11430000" cy="4171950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EB32638-605C-5B4D-BFF3-5235CAD24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 anchor="ctr">
            <a:normAutofit/>
          </a:bodyPr>
          <a:lstStyle/>
          <a:p>
            <a:r>
              <a:rPr lang="en-US" sz="3100"/>
              <a:t>TFX</a:t>
            </a:r>
          </a:p>
        </p:txBody>
      </p:sp>
    </p:spTree>
    <p:extLst>
      <p:ext uri="{BB962C8B-B14F-4D97-AF65-F5344CB8AC3E}">
        <p14:creationId xmlns:p14="http://schemas.microsoft.com/office/powerpoint/2010/main" val="340869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D3D78A-9671-3F47-A718-BB5846780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B1431F-DA46-6E4B-8902-34172AD6C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3: TensorFlow Serving</a:t>
            </a:r>
          </a:p>
        </p:txBody>
      </p:sp>
    </p:spTree>
    <p:extLst>
      <p:ext uri="{BB962C8B-B14F-4D97-AF65-F5344CB8AC3E}">
        <p14:creationId xmlns:p14="http://schemas.microsoft.com/office/powerpoint/2010/main" val="1735754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F0BAA6-A7F5-E947-9B5C-EE80C8A75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TensorFlow Lite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48CDC-AE53-0F4B-B766-DF8A5E4D15CE}"/>
              </a:ext>
            </a:extLst>
          </p:cNvPr>
          <p:cNvSpPr/>
          <p:nvPr/>
        </p:nvSpPr>
        <p:spPr>
          <a:xfrm>
            <a:off x="386499" y="977900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Lightweight version of TensorFlow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16CD5B-4CF7-F14C-BA61-115A810CE27D}"/>
              </a:ext>
            </a:extLst>
          </p:cNvPr>
          <p:cNvSpPr/>
          <p:nvPr/>
        </p:nvSpPr>
        <p:spPr>
          <a:xfrm>
            <a:off x="383356" y="1668658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Still trained as normal TensorFlow models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A91D87-44F9-F147-A2AB-1F14E8582255}"/>
              </a:ext>
            </a:extLst>
          </p:cNvPr>
          <p:cNvSpPr/>
          <p:nvPr/>
        </p:nvSpPr>
        <p:spPr>
          <a:xfrm>
            <a:off x="383356" y="2359416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Converted to TensorFlow Lite models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69DB5A-1E1C-714D-B419-A570F59BD39A}"/>
              </a:ext>
            </a:extLst>
          </p:cNvPr>
          <p:cNvSpPr/>
          <p:nvPr/>
        </p:nvSpPr>
        <p:spPr>
          <a:xfrm>
            <a:off x="1384300" y="3050174"/>
            <a:ext cx="10424342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Removes unneeded information such as nodes used for training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802A74-41CD-3A4D-9BE7-A191173FA670}"/>
              </a:ext>
            </a:extLst>
          </p:cNvPr>
          <p:cNvSpPr/>
          <p:nvPr/>
        </p:nvSpPr>
        <p:spPr>
          <a:xfrm>
            <a:off x="1384300" y="3766332"/>
            <a:ext cx="10424342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May result in a decrease in accuracy</a:t>
            </a:r>
          </a:p>
        </p:txBody>
      </p:sp>
    </p:spTree>
    <p:extLst>
      <p:ext uri="{BB962C8B-B14F-4D97-AF65-F5344CB8AC3E}">
        <p14:creationId xmlns:p14="http://schemas.microsoft.com/office/powerpoint/2010/main" val="3952185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86D0FC-1901-0C4D-9377-01AD43F04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client interpreter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BA67DC-C033-DB4E-BFA6-C59C2817D836}"/>
              </a:ext>
            </a:extLst>
          </p:cNvPr>
          <p:cNvSpPr/>
          <p:nvPr/>
        </p:nvSpPr>
        <p:spPr>
          <a:xfrm>
            <a:off x="386499" y="977900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Only used for evaluating models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21B267-52AA-E047-B61B-A002DE1D9410}"/>
              </a:ext>
            </a:extLst>
          </p:cNvPr>
          <p:cNvSpPr/>
          <p:nvPr/>
        </p:nvSpPr>
        <p:spPr>
          <a:xfrm>
            <a:off x="383356" y="1668658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Python libraries - </a:t>
            </a:r>
            <a:r>
              <a:rPr lang="en-US" dirty="0">
                <a:hlinkClick r:id="rId2"/>
              </a:rPr>
              <a:t>https://www.tensorflow.org/lite/guide/python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6AD94F-C7EF-994A-8C95-2C625BC2C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56" y="2533650"/>
            <a:ext cx="1642844" cy="1790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7A0ED9-9C12-C04D-B3D7-D8F267379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577" y="2533650"/>
            <a:ext cx="1642844" cy="1790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6E0100-8EDE-CB4B-BFD8-9F8AE7400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966" y="2533650"/>
            <a:ext cx="1642844" cy="1790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054452-7191-A943-9482-611C99C28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5550" y="2533650"/>
            <a:ext cx="2290430" cy="1790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9EFA73-051E-A04F-9CB6-50A636B0A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5980" y="2781445"/>
            <a:ext cx="1942663" cy="12951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637D95-F2D8-5C40-A75F-C22E38C0A663}"/>
              </a:ext>
            </a:extLst>
          </p:cNvPr>
          <p:cNvSpPr txBox="1"/>
          <p:nvPr/>
        </p:nvSpPr>
        <p:spPr>
          <a:xfrm>
            <a:off x="746830" y="4387334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Arm 32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42DA8E-EFC9-2344-BAE1-ACC4E70D1B89}"/>
              </a:ext>
            </a:extLst>
          </p:cNvPr>
          <p:cNvSpPr txBox="1"/>
          <p:nvPr/>
        </p:nvSpPr>
        <p:spPr>
          <a:xfrm>
            <a:off x="3200713" y="4387334"/>
            <a:ext cx="89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Arm 64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71A3E7-E5C8-7142-B53A-543630A197A4}"/>
              </a:ext>
            </a:extLst>
          </p:cNvPr>
          <p:cNvSpPr txBox="1"/>
          <p:nvPr/>
        </p:nvSpPr>
        <p:spPr>
          <a:xfrm>
            <a:off x="5655942" y="4387334"/>
            <a:ext cx="88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x86-64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A50D1-CB4F-C247-9A87-B437034139EA}"/>
              </a:ext>
            </a:extLst>
          </p:cNvPr>
          <p:cNvSpPr/>
          <p:nvPr/>
        </p:nvSpPr>
        <p:spPr>
          <a:xfrm>
            <a:off x="383356" y="5084958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Native language versions also available for Android and iOS</a:t>
            </a:r>
          </a:p>
        </p:txBody>
      </p:sp>
    </p:spTree>
    <p:extLst>
      <p:ext uri="{BB962C8B-B14F-4D97-AF65-F5344CB8AC3E}">
        <p14:creationId xmlns:p14="http://schemas.microsoft.com/office/powerpoint/2010/main" val="1740200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0460685-35A9-6249-A33E-BBEED7D0B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E523B7-4126-1F4F-B955-8EC6317EA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Demo 4 – Setting up a TF Lite REST Service on a Raspberry PI</a:t>
            </a:r>
          </a:p>
        </p:txBody>
      </p:sp>
    </p:spTree>
    <p:extLst>
      <p:ext uri="{BB962C8B-B14F-4D97-AF65-F5344CB8AC3E}">
        <p14:creationId xmlns:p14="http://schemas.microsoft.com/office/powerpoint/2010/main" val="3803827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477145-6662-8147-9CC9-822B3280F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https://github.com/tensorflow/serving/blob/master/tensorflow_serving/g3doc/docker.md</a:t>
            </a:r>
            <a:endParaRPr lang="en-US" dirty="0"/>
          </a:p>
          <a:p>
            <a:r>
              <a:rPr lang="en-US" dirty="0"/>
              <a:t>Book pages 86-107 (all of chapter 3, from “Regression” to “Convolutional Neural Networks”)</a:t>
            </a:r>
          </a:p>
          <a:p>
            <a:endParaRPr lang="en-US" dirty="0"/>
          </a:p>
          <a:p>
            <a:r>
              <a:rPr lang="en-US" dirty="0"/>
              <a:t>Modify Wk04-Demo04-Model03-Experiment03 for best accuracy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4B4579-82D0-4845-952F-27348A280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reading</a:t>
            </a:r>
          </a:p>
        </p:txBody>
      </p:sp>
    </p:spTree>
    <p:extLst>
      <p:ext uri="{BB962C8B-B14F-4D97-AF65-F5344CB8AC3E}">
        <p14:creationId xmlns:p14="http://schemas.microsoft.com/office/powerpoint/2010/main" val="3350403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D7A72-3239-5742-844A-0446DAEC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3C791-741A-D840-B1AE-33245AF31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  <a:p>
            <a:endParaRPr lang="en-US" dirty="0"/>
          </a:p>
          <a:p>
            <a:r>
              <a:rPr lang="en-US" dirty="0"/>
              <a:t>New week – Deploying models</a:t>
            </a:r>
          </a:p>
        </p:txBody>
      </p:sp>
    </p:spTree>
    <p:extLst>
      <p:ext uri="{BB962C8B-B14F-4D97-AF65-F5344CB8AC3E}">
        <p14:creationId xmlns:p14="http://schemas.microsoft.com/office/powerpoint/2010/main" val="1493233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F8307D-74D9-C444-814B-3F1E811C6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>
                <a:hlinkClick r:id="rId3"/>
              </a:rPr>
              <a:t>https://github.com/Magenic/MMLTensorflow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4"/>
              </a:rPr>
              <a:t>https://www.amazon.com/Deep-Learning-TensorFlow-Keras-Regression-ebook/dp/B082MBMFVF/ref=sr_1_4?dchild=1&amp;keywords=tensorflow+2.0&amp;qid=1587071084&amp;sr=8-4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85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4C3D5B-3667-0845-B082-44B73D13F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3D87F2-0F76-2244-9562-67B275591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Last week recap – How did we get the best accuracy?</a:t>
            </a:r>
          </a:p>
        </p:txBody>
      </p:sp>
    </p:spTree>
    <p:extLst>
      <p:ext uri="{BB962C8B-B14F-4D97-AF65-F5344CB8AC3E}">
        <p14:creationId xmlns:p14="http://schemas.microsoft.com/office/powerpoint/2010/main" val="428553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803E31-1ECD-4246-B03C-34EFE178A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EDE3C6-FCBF-A246-9DAD-8BAA2CD90622}"/>
              </a:ext>
            </a:extLst>
          </p:cNvPr>
          <p:cNvSpPr/>
          <p:nvPr/>
        </p:nvSpPr>
        <p:spPr>
          <a:xfrm>
            <a:off x="386499" y="977900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Checkpoints allow a perception’s training state to be saved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81853E-1B54-0A49-A0E9-144FB13622D4}"/>
              </a:ext>
            </a:extLst>
          </p:cNvPr>
          <p:cNvSpPr/>
          <p:nvPr/>
        </p:nvSpPr>
        <p:spPr>
          <a:xfrm>
            <a:off x="383356" y="1668658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Can resume training where it was left off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7DF580-5A07-E442-88F5-BB1B3AE72541}"/>
              </a:ext>
            </a:extLst>
          </p:cNvPr>
          <p:cNvSpPr/>
          <p:nvPr/>
        </p:nvSpPr>
        <p:spPr>
          <a:xfrm>
            <a:off x="1041400" y="2359416"/>
            <a:ext cx="10767242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Can only restore to model of same structure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150304-F66D-0646-BB47-2D36A2DED8A9}"/>
              </a:ext>
            </a:extLst>
          </p:cNvPr>
          <p:cNvSpPr/>
          <p:nvPr/>
        </p:nvSpPr>
        <p:spPr>
          <a:xfrm>
            <a:off x="1041400" y="3050174"/>
            <a:ext cx="10767242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Saves the weights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C41924-CC52-A646-B576-81D1E2EDAA2E}"/>
              </a:ext>
            </a:extLst>
          </p:cNvPr>
          <p:cNvSpPr txBox="1"/>
          <p:nvPr/>
        </p:nvSpPr>
        <p:spPr>
          <a:xfrm>
            <a:off x="1041400" y="3657600"/>
            <a:ext cx="10350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Save the weights</a:t>
            </a:r>
            <a:br>
              <a:rPr lang="en-US" dirty="0"/>
            </a:br>
            <a:r>
              <a:rPr lang="en-US" dirty="0" err="1"/>
              <a:t>model.save_weights</a:t>
            </a:r>
            <a:r>
              <a:rPr lang="en-US" dirty="0"/>
              <a:t>('./checkpoints/</a:t>
            </a:r>
            <a:r>
              <a:rPr lang="en-US" dirty="0" err="1"/>
              <a:t>my_checkpoint</a:t>
            </a:r>
            <a:r>
              <a:rPr lang="en-US" dirty="0"/>
              <a:t>')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# Create a new model instance</a:t>
            </a:r>
            <a:br>
              <a:rPr lang="en-US" dirty="0"/>
            </a:br>
            <a:r>
              <a:rPr lang="en-US" dirty="0"/>
              <a:t>model = </a:t>
            </a:r>
            <a:r>
              <a:rPr lang="en-US" dirty="0" err="1"/>
              <a:t>create_model</a:t>
            </a:r>
            <a:r>
              <a:rPr lang="en-US" dirty="0"/>
              <a:t>()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# Restore the weights</a:t>
            </a:r>
            <a:br>
              <a:rPr lang="en-US" dirty="0"/>
            </a:br>
            <a:r>
              <a:rPr lang="en-US" dirty="0" err="1"/>
              <a:t>model.load_weights</a:t>
            </a:r>
            <a:r>
              <a:rPr lang="en-US" dirty="0"/>
              <a:t>('./checkpoints/</a:t>
            </a:r>
            <a:r>
              <a:rPr lang="en-US" dirty="0" err="1"/>
              <a:t>my_checkpoint</a:t>
            </a:r>
            <a:r>
              <a:rPr lang="en-US" dirty="0"/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1415892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03B28E-0BDF-C247-AC88-225CA73AF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246474-AE29-2B48-8301-D81C98521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 – Using checkpoints to save weights</a:t>
            </a:r>
          </a:p>
        </p:txBody>
      </p:sp>
    </p:spTree>
    <p:extLst>
      <p:ext uri="{BB962C8B-B14F-4D97-AF65-F5344CB8AC3E}">
        <p14:creationId xmlns:p14="http://schemas.microsoft.com/office/powerpoint/2010/main" val="4052312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945ACD-6449-B942-B332-FF613030E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a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EB91C9-C9D1-854A-9DDE-2C62AEDAD1C4}"/>
              </a:ext>
            </a:extLst>
          </p:cNvPr>
          <p:cNvSpPr/>
          <p:nvPr/>
        </p:nvSpPr>
        <p:spPr>
          <a:xfrm>
            <a:off x="386499" y="977900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Save architecture, weights, and training configuration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428CDE-D9A3-C44B-9B0C-72B3092EBC72}"/>
              </a:ext>
            </a:extLst>
          </p:cNvPr>
          <p:cNvSpPr/>
          <p:nvPr/>
        </p:nvSpPr>
        <p:spPr>
          <a:xfrm>
            <a:off x="383356" y="1668658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Two supported formats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E582A1-7F5E-4F41-8359-ECBFD28E5A78}"/>
              </a:ext>
            </a:extLst>
          </p:cNvPr>
          <p:cNvSpPr/>
          <p:nvPr/>
        </p:nvSpPr>
        <p:spPr>
          <a:xfrm>
            <a:off x="1562100" y="2359416"/>
            <a:ext cx="10246542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 err="1"/>
              <a:t>SavedModel</a:t>
            </a:r>
            <a:r>
              <a:rPr lang="en-US" dirty="0"/>
              <a:t> – TFS proprietary format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2F09E4-F2FE-7A4E-83D2-940A158085C1}"/>
              </a:ext>
            </a:extLst>
          </p:cNvPr>
          <p:cNvSpPr/>
          <p:nvPr/>
        </p:nvSpPr>
        <p:spPr>
          <a:xfrm>
            <a:off x="1562100" y="3050174"/>
            <a:ext cx="10246542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HDF5 – Hierarchical Data Format – Standards based - National Center for Supercomputing Applications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7C94B3-274B-8E44-9893-E90D7135A673}"/>
              </a:ext>
            </a:extLst>
          </p:cNvPr>
          <p:cNvSpPr/>
          <p:nvPr/>
        </p:nvSpPr>
        <p:spPr>
          <a:xfrm>
            <a:off x="383356" y="3738148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 err="1"/>
              <a:t>SavedModel</a:t>
            </a:r>
            <a:r>
              <a:rPr lang="en-US" dirty="0"/>
              <a:t> format is what is used by default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27E59-778A-9F43-8918-BE22C9B88DAE}"/>
              </a:ext>
            </a:extLst>
          </p:cNvPr>
          <p:cNvSpPr/>
          <p:nvPr/>
        </p:nvSpPr>
        <p:spPr>
          <a:xfrm>
            <a:off x="383356" y="4426122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 err="1"/>
              <a:t>SavedModel</a:t>
            </a:r>
            <a:r>
              <a:rPr lang="en-US" dirty="0"/>
              <a:t> supports TensorFlow serving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3A94DB-75DE-7449-95B2-C80714650B68}"/>
              </a:ext>
            </a:extLst>
          </p:cNvPr>
          <p:cNvSpPr/>
          <p:nvPr/>
        </p:nvSpPr>
        <p:spPr>
          <a:xfrm>
            <a:off x="383355" y="5120618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HDF5 is specified when the save filename uses the .h5 extension</a:t>
            </a:r>
          </a:p>
        </p:txBody>
      </p:sp>
    </p:spTree>
    <p:extLst>
      <p:ext uri="{BB962C8B-B14F-4D97-AF65-F5344CB8AC3E}">
        <p14:creationId xmlns:p14="http://schemas.microsoft.com/office/powerpoint/2010/main" val="1773197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5297F8-51AF-BD43-AE8B-A6DFCAE09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972E98-9A9B-B547-B7CB-0A247BC88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56" y="370607"/>
            <a:ext cx="11425287" cy="540618"/>
          </a:xfrm>
        </p:spPr>
        <p:txBody>
          <a:bodyPr/>
          <a:lstStyle/>
          <a:p>
            <a:r>
              <a:rPr lang="en-US" dirty="0"/>
              <a:t>Demo 2: Saving a model</a:t>
            </a:r>
          </a:p>
        </p:txBody>
      </p:sp>
    </p:spTree>
    <p:extLst>
      <p:ext uri="{BB962C8B-B14F-4D97-AF65-F5344CB8AC3E}">
        <p14:creationId xmlns:p14="http://schemas.microsoft.com/office/powerpoint/2010/main" val="2563854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DD5C73-DCB2-6449-8E58-4DA2CE7FE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TensorFlow Serving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486D3C-3A71-A545-9BC8-FE2413409577}"/>
              </a:ext>
            </a:extLst>
          </p:cNvPr>
          <p:cNvSpPr/>
          <p:nvPr/>
        </p:nvSpPr>
        <p:spPr>
          <a:xfrm>
            <a:off x="386499" y="977900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Google provides a vary basic docker container for serving a </a:t>
            </a:r>
            <a:r>
              <a:rPr lang="en-US" dirty="0" err="1"/>
              <a:t>gRPC</a:t>
            </a:r>
            <a:r>
              <a:rPr lang="en-US" dirty="0"/>
              <a:t> or REST API for your training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535E9F-E6B4-384E-953F-F80EA03554B3}"/>
              </a:ext>
            </a:extLst>
          </p:cNvPr>
          <p:cNvSpPr/>
          <p:nvPr/>
        </p:nvSpPr>
        <p:spPr>
          <a:xfrm>
            <a:off x="383356" y="1668658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Can’t really preprocess inputs our outputs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CEA166-BB00-974F-A9F9-9CB0F3EEFBA4}"/>
              </a:ext>
            </a:extLst>
          </p:cNvPr>
          <p:cNvSpPr/>
          <p:nvPr/>
        </p:nvSpPr>
        <p:spPr>
          <a:xfrm>
            <a:off x="383356" y="2359416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Give it the location where a </a:t>
            </a:r>
            <a:r>
              <a:rPr lang="en-US" dirty="0" err="1"/>
              <a:t>SavedModel</a:t>
            </a:r>
            <a:r>
              <a:rPr lang="en-US" dirty="0"/>
              <a:t> </a:t>
            </a:r>
            <a:r>
              <a:rPr lang="en-US" dirty="0" err="1"/>
              <a:t>formate</a:t>
            </a:r>
            <a:r>
              <a:rPr lang="en-US" dirty="0"/>
              <a:t> model was saved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C63A7B-0869-D34A-8340-5E07067135B2}"/>
              </a:ext>
            </a:extLst>
          </p:cNvPr>
          <p:cNvSpPr txBox="1"/>
          <p:nvPr/>
        </p:nvSpPr>
        <p:spPr>
          <a:xfrm>
            <a:off x="520701" y="3344254"/>
            <a:ext cx="834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docker run -t --rm -p 8501:8501 -v ~/documents/projects/</a:t>
            </a:r>
            <a:r>
              <a:rPr lang="en-US" dirty="0" err="1"/>
              <a:t>MMLTensorflow</a:t>
            </a:r>
            <a:r>
              <a:rPr lang="en-US" dirty="0"/>
              <a:t>/notebooks/</a:t>
            </a:r>
            <a:r>
              <a:rPr lang="en-US" dirty="0" err="1"/>
              <a:t>saved_models</a:t>
            </a:r>
            <a:r>
              <a:rPr lang="en-US" dirty="0"/>
              <a:t>:/models -e MODEL_NAME=COVID_19 </a:t>
            </a:r>
            <a:r>
              <a:rPr lang="en-US" dirty="0" err="1"/>
              <a:t>tensorflow</a:t>
            </a:r>
            <a:r>
              <a:rPr lang="en-US" dirty="0"/>
              <a:t>/serving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743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F85253-3260-2341-8E67-E5CF17C27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POST</a:t>
            </a:r>
          </a:p>
          <a:p>
            <a:r>
              <a:rPr lang="en-US" dirty="0"/>
              <a:t>127.0.0.1:8501/v1/models/COVID_19:predict</a:t>
            </a:r>
          </a:p>
          <a:p>
            <a:r>
              <a:rPr lang="en-US" dirty="0"/>
              <a:t>Header: Content-Type: application/json</a:t>
            </a:r>
          </a:p>
          <a:p>
            <a:r>
              <a:rPr lang="en-US" dirty="0"/>
              <a:t>Body: {"instances": [[1000]]}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E5527B-C42C-314E-9FE3-E4708A4DB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the TensorFlow Serving Rest API</a:t>
            </a:r>
          </a:p>
        </p:txBody>
      </p:sp>
      <p:sp>
        <p:nvSpPr>
          <p:cNvPr id="4" name="Line Callout 1 3">
            <a:extLst>
              <a:ext uri="{FF2B5EF4-FFF2-40B4-BE49-F238E27FC236}">
                <a16:creationId xmlns:a16="http://schemas.microsoft.com/office/drawing/2014/main" id="{5735746B-01EC-0D4D-8DBF-EBE5BE4DC641}"/>
              </a:ext>
            </a:extLst>
          </p:cNvPr>
          <p:cNvSpPr/>
          <p:nvPr/>
        </p:nvSpPr>
        <p:spPr>
          <a:xfrm>
            <a:off x="6286854" y="911225"/>
            <a:ext cx="2285646" cy="423799"/>
          </a:xfrm>
          <a:prstGeom prst="borderCallout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name</a:t>
            </a:r>
          </a:p>
        </p:txBody>
      </p:sp>
      <p:sp>
        <p:nvSpPr>
          <p:cNvPr id="5" name="Line Callout 2 (Accent Bar) 4">
            <a:extLst>
              <a:ext uri="{FF2B5EF4-FFF2-40B4-BE49-F238E27FC236}">
                <a16:creationId xmlns:a16="http://schemas.microsoft.com/office/drawing/2014/main" id="{4A91B5EE-C465-FB4B-8701-43A411FC6C6D}"/>
              </a:ext>
            </a:extLst>
          </p:cNvPr>
          <p:cNvSpPr/>
          <p:nvPr/>
        </p:nvSpPr>
        <p:spPr>
          <a:xfrm>
            <a:off x="5105400" y="3429000"/>
            <a:ext cx="5486400" cy="612648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53338"/>
              <a:gd name="adj6" fmla="val -194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Comma delimited list of values of the correct shape </a:t>
            </a:r>
          </a:p>
        </p:txBody>
      </p:sp>
    </p:spTree>
    <p:extLst>
      <p:ext uri="{BB962C8B-B14F-4D97-AF65-F5344CB8AC3E}">
        <p14:creationId xmlns:p14="http://schemas.microsoft.com/office/powerpoint/2010/main" val="26849250"/>
      </p:ext>
    </p:extLst>
  </p:cSld>
  <p:clrMapOvr>
    <a:masterClrMapping/>
  </p:clrMapOvr>
</p:sld>
</file>

<file path=ppt/theme/theme1.xml><?xml version="1.0" encoding="utf-8"?>
<a:theme xmlns:a="http://schemas.openxmlformats.org/drawingml/2006/main" name="MGNC_PPT_FINAL">
  <a:themeElements>
    <a:clrScheme name="MAGENIC COLORS">
      <a:dk1>
        <a:srgbClr val="53565A"/>
      </a:dk1>
      <a:lt1>
        <a:sysClr val="window" lastClr="FFFFFF"/>
      </a:lt1>
      <a:dk2>
        <a:srgbClr val="78BE3C"/>
      </a:dk2>
      <a:lt2>
        <a:srgbClr val="FFC32C"/>
      </a:lt2>
      <a:accent1>
        <a:srgbClr val="78BE3C"/>
      </a:accent1>
      <a:accent2>
        <a:srgbClr val="00A9E0"/>
      </a:accent2>
      <a:accent3>
        <a:srgbClr val="F26A21"/>
      </a:accent3>
      <a:accent4>
        <a:srgbClr val="E31C79"/>
      </a:accent4>
      <a:accent5>
        <a:srgbClr val="75787B"/>
      </a:accent5>
      <a:accent6>
        <a:srgbClr val="97999B"/>
      </a:accent6>
      <a:hlink>
        <a:srgbClr val="F37121"/>
      </a:hlink>
      <a:folHlink>
        <a:srgbClr val="75787B"/>
      </a:folHlink>
    </a:clrScheme>
    <a:fontScheme name="Magenic_Fonts">
      <a:majorFont>
        <a:latin typeface="Franklin Gothic Medium Con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ster_100716" id="{04A3D33C-03BF-784A-8361-4605A4026E8D}" vid="{5E85041B-E579-7242-A5E9-3DBED271F5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D9CE1393071B489BF600220B5AAF8D" ma:contentTypeVersion="10" ma:contentTypeDescription="Create a new document." ma:contentTypeScope="" ma:versionID="d9386e682046a7a51a31dad2d2f8bda6">
  <xsd:schema xmlns:xsd="http://www.w3.org/2001/XMLSchema" xmlns:xs="http://www.w3.org/2001/XMLSchema" xmlns:p="http://schemas.microsoft.com/office/2006/metadata/properties" xmlns:ns2="30b37a6d-16ce-47e4-86a8-845424d2b9c1" xmlns:ns3="95019713-393c-4a4d-a828-5ce659f37839" targetNamespace="http://schemas.microsoft.com/office/2006/metadata/properties" ma:root="true" ma:fieldsID="e2c97f914c92a1a387d4835726ac5a88" ns2:_="" ns3:_="">
    <xsd:import namespace="30b37a6d-16ce-47e4-86a8-845424d2b9c1"/>
    <xsd:import namespace="95019713-393c-4a4d-a828-5ce659f378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b37a6d-16ce-47e4-86a8-845424d2b9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019713-393c-4a4d-a828-5ce659f3783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AE07A9E-BE61-4C9A-A4B3-CA1782BD8A92}">
  <ds:schemaRefs>
    <ds:schemaRef ds:uri="30b37a6d-16ce-47e4-86a8-845424d2b9c1"/>
    <ds:schemaRef ds:uri="95019713-393c-4a4d-a828-5ce659f3783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18D97D8-3C52-47EE-88EC-CF46155D742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5A3A91F-3324-4EE4-8BF2-C3B78E1D1674}">
  <ds:schemaRefs>
    <ds:schemaRef ds:uri="9dc32095-d95f-42cf-993f-bcc1f153f49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1520</TotalTime>
  <Words>496</Words>
  <Application>Microsoft Macintosh PowerPoint</Application>
  <PresentationFormat>Widescreen</PresentationFormat>
  <Paragraphs>66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Arial Black</vt:lpstr>
      <vt:lpstr>Calibri</vt:lpstr>
      <vt:lpstr>Franklin Gothic Book</vt:lpstr>
      <vt:lpstr>Franklin Gothic Demi</vt:lpstr>
      <vt:lpstr>Franklin Gothic Medium Cond</vt:lpstr>
      <vt:lpstr>Wingdings</vt:lpstr>
      <vt:lpstr>MGNC_PPT_FINAL</vt:lpstr>
      <vt:lpstr>PowerPoint Presentation</vt:lpstr>
      <vt:lpstr>PowerPoint Presentation</vt:lpstr>
      <vt:lpstr>Last week recap – How did we get the best accuracy?</vt:lpstr>
      <vt:lpstr>Checkpoints</vt:lpstr>
      <vt:lpstr>Demo 1 – Using checkpoints to save weights</vt:lpstr>
      <vt:lpstr>Saving a model</vt:lpstr>
      <vt:lpstr>Demo 2: Saving a model</vt:lpstr>
      <vt:lpstr>TensorFlow Serving</vt:lpstr>
      <vt:lpstr>Calling the TensorFlow Serving Rest API</vt:lpstr>
      <vt:lpstr>TFX</vt:lpstr>
      <vt:lpstr>Demo 3: TensorFlow Serving</vt:lpstr>
      <vt:lpstr>TensorFlow Lite</vt:lpstr>
      <vt:lpstr>Installing client interpreter</vt:lpstr>
      <vt:lpstr>Demo 4 – Setting up a TF Lite REST Service on a Raspberry PI</vt:lpstr>
      <vt:lpstr>Homework reading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E. Ford</dc:creator>
  <cp:lastModifiedBy>Kevin E. Ford</cp:lastModifiedBy>
  <cp:revision>5</cp:revision>
  <dcterms:created xsi:type="dcterms:W3CDTF">2020-04-27T21:00:29Z</dcterms:created>
  <dcterms:modified xsi:type="dcterms:W3CDTF">2020-04-28T22:20:55Z</dcterms:modified>
</cp:coreProperties>
</file>